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67" r:id="rId2"/>
    <p:sldId id="365" r:id="rId3"/>
    <p:sldId id="367" r:id="rId4"/>
    <p:sldId id="368" r:id="rId5"/>
    <p:sldId id="369" r:id="rId6"/>
    <p:sldId id="468" r:id="rId7"/>
    <p:sldId id="469" r:id="rId8"/>
    <p:sldId id="470" r:id="rId9"/>
    <p:sldId id="471" r:id="rId10"/>
    <p:sldId id="472" r:id="rId11"/>
    <p:sldId id="473" r:id="rId12"/>
    <p:sldId id="474" r:id="rId13"/>
    <p:sldId id="475" r:id="rId14"/>
    <p:sldId id="476" r:id="rId15"/>
    <p:sldId id="477" r:id="rId16"/>
    <p:sldId id="478" r:id="rId17"/>
    <p:sldId id="386" r:id="rId18"/>
    <p:sldId id="432" r:id="rId19"/>
    <p:sldId id="387" r:id="rId20"/>
    <p:sldId id="394" r:id="rId21"/>
    <p:sldId id="395" r:id="rId22"/>
    <p:sldId id="388" r:id="rId23"/>
    <p:sldId id="396" r:id="rId24"/>
    <p:sldId id="397" r:id="rId2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493350-4750-7698-63F6-1AA1CCEE17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6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541357-5D12-1A2F-9D01-3964F38678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3</a:t>
            </a:r>
          </a:p>
        </p:txBody>
      </p:sp>
    </p:spTree>
    <p:extLst>
      <p:ext uri="{BB962C8B-B14F-4D97-AF65-F5344CB8AC3E}">
        <p14:creationId xmlns:p14="http://schemas.microsoft.com/office/powerpoint/2010/main" val="3985643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B5EE5B-842C-EBE8-7565-C16BAFC92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7E7CEE82-230C-BF52-50E9-7325B55A40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5" b="7874"/>
          <a:stretch/>
        </p:blipFill>
        <p:spPr>
          <a:xfrm>
            <a:off x="990315" y="1256400"/>
            <a:ext cx="10441260" cy="517054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9C57CBE-DC35-1FDB-EECB-5153A0D6F843}"/>
              </a:ext>
            </a:extLst>
          </p:cNvPr>
          <p:cNvSpPr/>
          <p:nvPr/>
        </p:nvSpPr>
        <p:spPr>
          <a:xfrm>
            <a:off x="2636152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379289"/>
              <a:gd name="adj6" fmla="val 35548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D95B1FC5-AE9C-58AD-D299-C5F8E5494DB0}"/>
              </a:ext>
            </a:extLst>
          </p:cNvPr>
          <p:cNvSpPr/>
          <p:nvPr/>
        </p:nvSpPr>
        <p:spPr>
          <a:xfrm>
            <a:off x="8019027" y="431051"/>
            <a:ext cx="968031" cy="612648"/>
          </a:xfrm>
          <a:prstGeom prst="wedgeEllipseCallout">
            <a:avLst>
              <a:gd name="adj1" fmla="val -134415"/>
              <a:gd name="adj2" fmla="val 21304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err="1"/>
              <a:t>GND</a:t>
            </a:r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145366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3E6964-8EE3-BF22-12C9-C9617488D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4F704220-D1FF-E522-64AF-AE407DC3D0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5" b="7874"/>
          <a:stretch/>
        </p:blipFill>
        <p:spPr>
          <a:xfrm>
            <a:off x="759600" y="1256400"/>
            <a:ext cx="10671978" cy="5284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38881C8-0FC0-FC74-EE48-F607EC9DFEDD}"/>
              </a:ext>
            </a:extLst>
          </p:cNvPr>
          <p:cNvSpPr/>
          <p:nvPr/>
        </p:nvSpPr>
        <p:spPr>
          <a:xfrm>
            <a:off x="0" y="88384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965"/>
              <a:gd name="adj4" fmla="val 119912"/>
              <a:gd name="adj5" fmla="val 865662"/>
              <a:gd name="adj6" fmla="val 33878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882946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DF48BF-A675-6F93-7DAD-A7BF777A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D614169D-DB61-35B2-7668-B943643B60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5" b="7874"/>
          <a:stretch/>
        </p:blipFill>
        <p:spPr>
          <a:xfrm>
            <a:off x="890830" y="1256400"/>
            <a:ext cx="10540749" cy="521981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7D018DD-A56E-73DB-0503-27954360B473}"/>
              </a:ext>
            </a:extLst>
          </p:cNvPr>
          <p:cNvSpPr/>
          <p:nvPr/>
        </p:nvSpPr>
        <p:spPr>
          <a:xfrm>
            <a:off x="0" y="883846"/>
            <a:ext cx="1366221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38456"/>
              <a:gd name="adj5" fmla="val 519895"/>
              <a:gd name="adj6" fmla="val 28741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3847031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86B92B-937B-775A-5D5E-5A580535D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9AB7C0F3-2C53-E869-EC0D-93B7E0A2BA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5" b="7874"/>
          <a:stretch/>
        </p:blipFill>
        <p:spPr>
          <a:xfrm>
            <a:off x="970960" y="1256400"/>
            <a:ext cx="10460621" cy="518013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66F9502-A595-50BB-6ED3-903F964E6080}"/>
              </a:ext>
            </a:extLst>
          </p:cNvPr>
          <p:cNvSpPr/>
          <p:nvPr/>
        </p:nvSpPr>
        <p:spPr>
          <a:xfrm>
            <a:off x="2249035" y="651375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232639"/>
              <a:gd name="adj6" fmla="val 29893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A9A4D316-254A-8A7D-FA46-44C236E00D07}"/>
              </a:ext>
            </a:extLst>
          </p:cNvPr>
          <p:cNvSpPr/>
          <p:nvPr/>
        </p:nvSpPr>
        <p:spPr>
          <a:xfrm>
            <a:off x="8056775" y="737375"/>
            <a:ext cx="914400" cy="612648"/>
          </a:xfrm>
          <a:prstGeom prst="wedgeEllipseCallout">
            <a:avLst>
              <a:gd name="adj1" fmla="val -285943"/>
              <a:gd name="adj2" fmla="val 832869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18819221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948D1D-E7E9-62ED-19B2-B7DBC96D6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D1A49D27-7C83-D83B-7167-42CEF67F6E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5" b="7874"/>
          <a:stretch/>
        </p:blipFill>
        <p:spPr>
          <a:xfrm>
            <a:off x="1018096" y="1256400"/>
            <a:ext cx="10413490" cy="515679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0848A0A-6402-7887-DE2B-98155221AA58}"/>
              </a:ext>
            </a:extLst>
          </p:cNvPr>
          <p:cNvSpPr/>
          <p:nvPr/>
        </p:nvSpPr>
        <p:spPr>
          <a:xfrm>
            <a:off x="0" y="93385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8115"/>
              <a:gd name="adj4" fmla="val 128497"/>
              <a:gd name="adj5" fmla="val 498525"/>
              <a:gd name="adj6" fmla="val 32488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549311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950AF4-6DEE-5F0D-41E4-A5DB8B85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80215392-F1A9-BF6C-E7F7-4C38B1CF95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5" b="6404"/>
          <a:stretch/>
        </p:blipFill>
        <p:spPr>
          <a:xfrm>
            <a:off x="2545237" y="130252"/>
            <a:ext cx="9455084" cy="658649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79AC44F-20CB-EFD6-9656-C264EF8F8ECA}"/>
              </a:ext>
            </a:extLst>
          </p:cNvPr>
          <p:cNvSpPr/>
          <p:nvPr/>
        </p:nvSpPr>
        <p:spPr>
          <a:xfrm>
            <a:off x="75415" y="830997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8037"/>
              <a:gd name="adj4" fmla="val 118763"/>
              <a:gd name="adj5" fmla="val 499159"/>
              <a:gd name="adj6" fmla="val 31001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228303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45EAA-CE7C-61C1-13C0-E15DF2553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2DD30266-4970-850C-6A11-CBA044C061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5" b="6014"/>
          <a:stretch/>
        </p:blipFill>
        <p:spPr>
          <a:xfrm>
            <a:off x="2637147" y="61449"/>
            <a:ext cx="9313693" cy="6796551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0505AC1A-04C5-BC83-8A89-3DF7A671FFAB}"/>
              </a:ext>
            </a:extLst>
          </p:cNvPr>
          <p:cNvSpPr/>
          <p:nvPr/>
        </p:nvSpPr>
        <p:spPr>
          <a:xfrm>
            <a:off x="10075552" y="982026"/>
            <a:ext cx="914400" cy="612648"/>
          </a:xfrm>
          <a:prstGeom prst="wedgeEllipseCallout">
            <a:avLst>
              <a:gd name="adj1" fmla="val -237294"/>
              <a:gd name="adj2" fmla="val 828588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D9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538E7245-F738-A96B-C836-BB22AA413479}"/>
              </a:ext>
            </a:extLst>
          </p:cNvPr>
          <p:cNvSpPr/>
          <p:nvPr/>
        </p:nvSpPr>
        <p:spPr>
          <a:xfrm>
            <a:off x="326002" y="1422552"/>
            <a:ext cx="1118795" cy="344244"/>
          </a:xfrm>
          <a:prstGeom prst="accentCallout2">
            <a:avLst>
              <a:gd name="adj1" fmla="val 61777"/>
              <a:gd name="adj2" fmla="val 102284"/>
              <a:gd name="adj3" fmla="val 64466"/>
              <a:gd name="adj4" fmla="val 116468"/>
              <a:gd name="adj5" fmla="val 581510"/>
              <a:gd name="adj6" fmla="val 29850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865402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Arduino IDE, para abrir el programa. </a:t>
            </a:r>
          </a:p>
          <a:p>
            <a:endParaRPr lang="es-MX" dirty="0"/>
          </a:p>
        </p:txBody>
      </p:sp>
      <p:pic>
        <p:nvPicPr>
          <p:cNvPr id="5" name="Imagen 4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ACE9267A-67D1-18AC-F580-93C700F0D74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4222" y="2460210"/>
            <a:ext cx="2623556" cy="1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413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Escribir arriba del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4E76591-3DDC-47B2-2F6C-47CBD4E6038A}"/>
              </a:ext>
            </a:extLst>
          </p:cNvPr>
          <p:cNvSpPr txBox="1"/>
          <p:nvPr/>
        </p:nvSpPr>
        <p:spPr>
          <a:xfrm>
            <a:off x="540000" y="2712674"/>
            <a:ext cx="10939493" cy="188235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int</a:t>
            </a:r>
            <a:r>
              <a:rPr lang="es-MX" sz="2400" dirty="0"/>
              <a:t> </a:t>
            </a:r>
            <a:r>
              <a:rPr lang="es-MX" sz="2400" dirty="0" err="1"/>
              <a:t>boton</a:t>
            </a:r>
            <a:r>
              <a:rPr lang="es-MX" sz="2400" dirty="0"/>
              <a:t> = 2;                        		// creamos una variable para el botón</a:t>
            </a:r>
          </a:p>
          <a:p>
            <a:r>
              <a:rPr lang="es-MX" sz="2400" dirty="0" err="1"/>
              <a:t>int</a:t>
            </a:r>
            <a:r>
              <a:rPr lang="es-MX" sz="2400" dirty="0"/>
              <a:t> zumbador = 9;                     	// creamos una variable para el zumbador</a:t>
            </a:r>
          </a:p>
        </p:txBody>
      </p:sp>
    </p:spTree>
    <p:extLst>
      <p:ext uri="{BB962C8B-B14F-4D97-AF65-F5344CB8AC3E}">
        <p14:creationId xmlns:p14="http://schemas.microsoft.com/office/powerpoint/2010/main" val="1573246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Escribir en 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C9649C6-A5A7-5B32-5374-AE77067A5197}"/>
              </a:ext>
            </a:extLst>
          </p:cNvPr>
          <p:cNvSpPr txBox="1"/>
          <p:nvPr/>
        </p:nvSpPr>
        <p:spPr>
          <a:xfrm>
            <a:off x="626253" y="2587154"/>
            <a:ext cx="10939493" cy="279067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void</a:t>
            </a:r>
            <a:r>
              <a:rPr lang="es-MX" sz="2400" dirty="0"/>
              <a:t> </a:t>
            </a:r>
            <a:r>
              <a:rPr lang="es-MX" sz="2400" dirty="0" err="1"/>
              <a:t>setup</a:t>
            </a:r>
            <a:r>
              <a:rPr lang="es-MX" sz="2400" dirty="0"/>
              <a:t>() {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</a:t>
            </a:r>
            <a:r>
              <a:rPr lang="es-MX" sz="2400" dirty="0" err="1"/>
              <a:t>boton</a:t>
            </a:r>
            <a:r>
              <a:rPr lang="es-MX" sz="2400" dirty="0"/>
              <a:t>, INPUT);              	// declaramos el pin 2 como entrada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(zumbador, OUTPUT);          	// declaramos el pin 9 como salida</a:t>
            </a:r>
          </a:p>
          <a:p>
            <a:endParaRPr lang="es-MX" sz="2400" dirty="0"/>
          </a:p>
          <a:p>
            <a:r>
              <a:rPr lang="es-MX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60102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4282333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330506"/>
            <a:ext cx="11112000" cy="5987493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Escribir en el “</a:t>
            </a:r>
            <a:r>
              <a:rPr lang="es-MX" sz="2400" dirty="0" err="1"/>
              <a:t>loop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C7CF3BE-0D4B-A000-5C2D-B21786BE4BFF}"/>
              </a:ext>
            </a:extLst>
          </p:cNvPr>
          <p:cNvSpPr txBox="1"/>
          <p:nvPr/>
        </p:nvSpPr>
        <p:spPr>
          <a:xfrm>
            <a:off x="626253" y="1703087"/>
            <a:ext cx="10939493" cy="345182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000" dirty="0" err="1"/>
              <a:t>void</a:t>
            </a:r>
            <a:r>
              <a:rPr lang="es-MX" sz="2000" dirty="0"/>
              <a:t> </a:t>
            </a:r>
            <a:r>
              <a:rPr lang="es-MX" sz="2000" dirty="0" err="1"/>
              <a:t>loop</a:t>
            </a:r>
            <a:r>
              <a:rPr lang="es-MX" sz="2000" dirty="0"/>
              <a:t>() {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if</a:t>
            </a:r>
            <a:r>
              <a:rPr lang="es-MX" sz="2000" dirty="0"/>
              <a:t>(</a:t>
            </a:r>
            <a:r>
              <a:rPr lang="es-MX" sz="2000" dirty="0" err="1"/>
              <a:t>digitalRead</a:t>
            </a:r>
            <a:r>
              <a:rPr lang="es-MX" sz="2000" dirty="0"/>
              <a:t>(</a:t>
            </a:r>
            <a:r>
              <a:rPr lang="es-MX" sz="2000" dirty="0" err="1"/>
              <a:t>boton</a:t>
            </a:r>
            <a:r>
              <a:rPr lang="es-MX" sz="2000" dirty="0"/>
              <a:t>) == HIGH){     		// si el botón está presionado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analogWrite</a:t>
            </a:r>
            <a:r>
              <a:rPr lang="es-MX" sz="2000" dirty="0"/>
              <a:t>(zumbador, 100);       		// encendemos zumbador </a:t>
            </a:r>
          </a:p>
          <a:p>
            <a:r>
              <a:rPr lang="es-MX" sz="2000" dirty="0"/>
              <a:t>  }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else</a:t>
            </a:r>
            <a:r>
              <a:rPr lang="es-MX" sz="2000" dirty="0"/>
              <a:t>{                               			// si el botón no está presionado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analogWrite</a:t>
            </a:r>
            <a:r>
              <a:rPr lang="es-MX" sz="2000" dirty="0"/>
              <a:t>(zumbador, 0);         		// apagamos zumbador</a:t>
            </a:r>
          </a:p>
          <a:p>
            <a:r>
              <a:rPr lang="es-MX" sz="2000" dirty="0"/>
              <a:t>  }</a:t>
            </a:r>
          </a:p>
          <a:p>
            <a:endParaRPr lang="es-MX" sz="2000" dirty="0"/>
          </a:p>
          <a:p>
            <a:r>
              <a:rPr lang="es-MX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17214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Guardar </a:t>
            </a:r>
            <a:r>
              <a:rPr lang="es-MX" dirty="0"/>
              <a:t>y asignar un nombre al archivo.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73DEACCF-7D24-94BE-CC61-45F2B69DB79B}"/>
              </a:ext>
            </a:extLst>
          </p:cNvPr>
          <p:cNvGrpSpPr/>
          <p:nvPr/>
        </p:nvGrpSpPr>
        <p:grpSpPr>
          <a:xfrm>
            <a:off x="3071052" y="2589974"/>
            <a:ext cx="6049895" cy="3083149"/>
            <a:chOff x="1948806" y="2336586"/>
            <a:chExt cx="6049895" cy="3083149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82FDF6A1-CE87-5949-637F-EA4A3BCFA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4569973" y="2336586"/>
              <a:ext cx="3428728" cy="30831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6BDE299E-6DC4-5AD8-393E-AC0BDF7D4C36}"/>
                </a:ext>
              </a:extLst>
            </p:cNvPr>
            <p:cNvSpPr/>
            <p:nvPr/>
          </p:nvSpPr>
          <p:spPr>
            <a:xfrm>
              <a:off x="1948806" y="3295332"/>
              <a:ext cx="1118795" cy="582828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04191"/>
                <a:gd name="adj6" fmla="val 23020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Guardar como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77522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788358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7"/>
            </a:pPr>
            <a:r>
              <a:rPr lang="es-MX" dirty="0"/>
              <a:t>S</a:t>
            </a:r>
            <a:r>
              <a:rPr lang="es-MX" sz="2400" dirty="0"/>
              <a:t>eleccionar la placa con la que se está trabajando y el puerto al que está conectada en la pestaña de “Herramientas”.</a:t>
            </a:r>
          </a:p>
          <a:p>
            <a:endParaRPr lang="es-MX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39D10306-B54D-7729-B879-2A8DA1374007}"/>
              </a:ext>
            </a:extLst>
          </p:cNvPr>
          <p:cNvGrpSpPr/>
          <p:nvPr/>
        </p:nvGrpSpPr>
        <p:grpSpPr>
          <a:xfrm>
            <a:off x="1381836" y="2361833"/>
            <a:ext cx="9428327" cy="3600000"/>
            <a:chOff x="1669252" y="1590652"/>
            <a:chExt cx="9428327" cy="3600000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C2CF8F99-2536-5A5B-5FA0-7A2521B08455}"/>
                </a:ext>
              </a:extLst>
            </p:cNvPr>
            <p:cNvGrpSpPr/>
            <p:nvPr/>
          </p:nvGrpSpPr>
          <p:grpSpPr>
            <a:xfrm>
              <a:off x="3399592" y="1590652"/>
              <a:ext cx="6438471" cy="3600000"/>
              <a:chOff x="3785182" y="1782457"/>
              <a:chExt cx="6438471" cy="3600000"/>
            </a:xfrm>
          </p:grpSpPr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8EB7A0E5-1EC0-5A13-B05E-F03CAE2C8D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6011" t="18795" r="28949" b="39726"/>
              <a:stretch/>
            </p:blipFill>
            <p:spPr>
              <a:xfrm>
                <a:off x="3785182" y="1782457"/>
                <a:ext cx="4865872" cy="3600000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16C47A72-C571-3605-3F0E-3A2E813F4B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0148" t="45944" r="18909" b="43775"/>
              <a:stretch/>
            </p:blipFill>
            <p:spPr>
              <a:xfrm>
                <a:off x="8651054" y="4152275"/>
                <a:ext cx="1572599" cy="923361"/>
              </a:xfrm>
              <a:prstGeom prst="rect">
                <a:avLst/>
              </a:prstGeom>
            </p:spPr>
          </p:pic>
        </p:grpSp>
        <p:sp>
          <p:nvSpPr>
            <p:cNvPr id="10" name="Globo: línea doblada con barra de énfasis 9">
              <a:extLst>
                <a:ext uri="{FF2B5EF4-FFF2-40B4-BE49-F238E27FC236}">
                  <a16:creationId xmlns:a16="http://schemas.microsoft.com/office/drawing/2014/main" id="{039F5F40-E917-C79C-7682-0FF8A13A4E69}"/>
                </a:ext>
              </a:extLst>
            </p:cNvPr>
            <p:cNvSpPr/>
            <p:nvPr/>
          </p:nvSpPr>
          <p:spPr>
            <a:xfrm>
              <a:off x="1669252" y="3012859"/>
              <a:ext cx="1443604" cy="416141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90942"/>
                <a:gd name="adj6" fmla="val 24746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Placa</a:t>
              </a:r>
            </a:p>
          </p:txBody>
        </p:sp>
        <p:sp>
          <p:nvSpPr>
            <p:cNvPr id="11" name="Globo: línea doblada con barra de énfasis 10">
              <a:extLst>
                <a:ext uri="{FF2B5EF4-FFF2-40B4-BE49-F238E27FC236}">
                  <a16:creationId xmlns:a16="http://schemas.microsoft.com/office/drawing/2014/main" id="{D9E7588F-29B6-C37C-7B12-0A52AC48A3CB}"/>
                </a:ext>
              </a:extLst>
            </p:cNvPr>
            <p:cNvSpPr/>
            <p:nvPr/>
          </p:nvSpPr>
          <p:spPr>
            <a:xfrm>
              <a:off x="9896949" y="4028636"/>
              <a:ext cx="1200630" cy="393514"/>
            </a:xfrm>
            <a:prstGeom prst="accentCallout2">
              <a:avLst>
                <a:gd name="adj1" fmla="val 45384"/>
                <a:gd name="adj2" fmla="val -4505"/>
                <a:gd name="adj3" fmla="val 48122"/>
                <a:gd name="adj4" fmla="val -27805"/>
                <a:gd name="adj5" fmla="val 168361"/>
                <a:gd name="adj6" fmla="val -5334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Puerto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141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8"/>
            </a:pPr>
            <a:r>
              <a:rPr lang="es-MX" dirty="0"/>
              <a:t>Dar clic en “subir” y esperar a que aparezca la leyenda de “subido”.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147C1C13-09A2-683A-F131-BC2C8768D0A7}"/>
              </a:ext>
            </a:extLst>
          </p:cNvPr>
          <p:cNvGrpSpPr/>
          <p:nvPr/>
        </p:nvGrpSpPr>
        <p:grpSpPr>
          <a:xfrm>
            <a:off x="193637" y="1058779"/>
            <a:ext cx="11804725" cy="5154225"/>
            <a:chOff x="193637" y="1213015"/>
            <a:chExt cx="11804725" cy="5154225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864771B9-BCEA-8560-8FD7-A1BEC7773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2426731" y="1588857"/>
              <a:ext cx="3173386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F03EC014-FC7C-B85C-9A3F-038043FB2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5912313" y="1588857"/>
              <a:ext cx="3185620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Globo: línea doblada con barra de énfasis 16">
              <a:extLst>
                <a:ext uri="{FF2B5EF4-FFF2-40B4-BE49-F238E27FC236}">
                  <a16:creationId xmlns:a16="http://schemas.microsoft.com/office/drawing/2014/main" id="{68CA142C-E133-9B63-9C81-025D755519C9}"/>
                </a:ext>
              </a:extLst>
            </p:cNvPr>
            <p:cNvSpPr/>
            <p:nvPr/>
          </p:nvSpPr>
          <p:spPr>
            <a:xfrm>
              <a:off x="193638" y="1213015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69699"/>
                <a:gd name="adj6" fmla="val 142309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Clic en “subir” para cargar programa</a:t>
              </a:r>
            </a:p>
          </p:txBody>
        </p:sp>
        <p:sp>
          <p:nvSpPr>
            <p:cNvPr id="18" name="Globo: línea doblada con barra de énfasis 17">
              <a:extLst>
                <a:ext uri="{FF2B5EF4-FFF2-40B4-BE49-F238E27FC236}">
                  <a16:creationId xmlns:a16="http://schemas.microsoft.com/office/drawing/2014/main" id="{E9931621-99F5-7F4E-072B-13F6F299D7D0}"/>
                </a:ext>
              </a:extLst>
            </p:cNvPr>
            <p:cNvSpPr/>
            <p:nvPr/>
          </p:nvSpPr>
          <p:spPr>
            <a:xfrm>
              <a:off x="9571631" y="2040678"/>
              <a:ext cx="2426731" cy="1731981"/>
            </a:xfrm>
            <a:prstGeom prst="accentCallout2">
              <a:avLst>
                <a:gd name="adj1" fmla="val 50447"/>
                <a:gd name="adj2" fmla="val -7462"/>
                <a:gd name="adj3" fmla="val 51960"/>
                <a:gd name="adj4" fmla="val -34902"/>
                <a:gd name="adj5" fmla="val 147277"/>
                <a:gd name="adj6" fmla="val -13660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Una vez que aparezca “subido”, significa que se cargó el programa correctamente en el Arduino</a:t>
              </a:r>
            </a:p>
          </p:txBody>
        </p:sp>
        <p:sp>
          <p:nvSpPr>
            <p:cNvPr id="19" name="Globo: línea doblada con barra de énfasis 18">
              <a:extLst>
                <a:ext uri="{FF2B5EF4-FFF2-40B4-BE49-F238E27FC236}">
                  <a16:creationId xmlns:a16="http://schemas.microsoft.com/office/drawing/2014/main" id="{002B5D85-7C43-F625-2655-FD1F8FA07A00}"/>
                </a:ext>
              </a:extLst>
            </p:cNvPr>
            <p:cNvSpPr/>
            <p:nvPr/>
          </p:nvSpPr>
          <p:spPr>
            <a:xfrm>
              <a:off x="193637" y="5337998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-62466"/>
                <a:gd name="adj6" fmla="val 26132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Esperar a que la barra de estado se llene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6943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04640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3741544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Encender un zumbador al presionar un botón pulsador y apagarlo al soltarlo.</a:t>
            </a:r>
          </a:p>
          <a:p>
            <a:endParaRPr lang="es-MX" dirty="0"/>
          </a:p>
        </p:txBody>
      </p:sp>
      <p:grpSp>
        <p:nvGrpSpPr>
          <p:cNvPr id="25" name="Grupo 24">
            <a:extLst>
              <a:ext uri="{FF2B5EF4-FFF2-40B4-BE49-F238E27FC236}">
                <a16:creationId xmlns:a16="http://schemas.microsoft.com/office/drawing/2014/main" id="{1FAAF76F-5D1A-2976-7265-FF906A10B31B}"/>
              </a:ext>
            </a:extLst>
          </p:cNvPr>
          <p:cNvGrpSpPr/>
          <p:nvPr/>
        </p:nvGrpSpPr>
        <p:grpSpPr>
          <a:xfrm>
            <a:off x="4944337" y="1653047"/>
            <a:ext cx="6459312" cy="3551906"/>
            <a:chOff x="662609" y="925503"/>
            <a:chExt cx="8640000" cy="5407700"/>
          </a:xfrm>
        </p:grpSpPr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14AD130A-1A32-482A-AA94-DBC3593520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908164" y="3927068"/>
              <a:ext cx="1027096" cy="1135173"/>
            </a:xfrm>
            <a:prstGeom prst="rect">
              <a:avLst/>
            </a:prstGeom>
          </p:spPr>
        </p:pic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3DB8DCDE-7640-B998-4FC8-ACF3B1DBB604}"/>
                </a:ext>
              </a:extLst>
            </p:cNvPr>
            <p:cNvSpPr/>
            <p:nvPr/>
          </p:nvSpPr>
          <p:spPr>
            <a:xfrm>
              <a:off x="662609" y="925503"/>
              <a:ext cx="8640000" cy="540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28" name="Imagen 27">
              <a:extLst>
                <a:ext uri="{FF2B5EF4-FFF2-40B4-BE49-F238E27FC236}">
                  <a16:creationId xmlns:a16="http://schemas.microsoft.com/office/drawing/2014/main" id="{993E84C1-6D55-577C-EF00-69B4D7825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3509133">
              <a:off x="1590600" y="4653201"/>
              <a:ext cx="1463029" cy="1221785"/>
            </a:xfrm>
            <a:prstGeom prst="rect">
              <a:avLst/>
            </a:prstGeom>
          </p:spPr>
        </p:pic>
        <p:pic>
          <p:nvPicPr>
            <p:cNvPr id="29" name="Imagen 28">
              <a:extLst>
                <a:ext uri="{FF2B5EF4-FFF2-40B4-BE49-F238E27FC236}">
                  <a16:creationId xmlns:a16="http://schemas.microsoft.com/office/drawing/2014/main" id="{653106C2-52C1-1AF7-318A-595AE1DB2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30950" y="1356719"/>
              <a:ext cx="1247889" cy="1247889"/>
            </a:xfrm>
            <a:prstGeom prst="rect">
              <a:avLst/>
            </a:prstGeom>
          </p:spPr>
        </p:pic>
        <p:pic>
          <p:nvPicPr>
            <p:cNvPr id="30" name="Imagen 29">
              <a:extLst>
                <a:ext uri="{FF2B5EF4-FFF2-40B4-BE49-F238E27FC236}">
                  <a16:creationId xmlns:a16="http://schemas.microsoft.com/office/drawing/2014/main" id="{1F76C377-1FEA-F66E-26D8-88FA82F5A1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30417" y="1290917"/>
              <a:ext cx="1880723" cy="1857287"/>
            </a:xfrm>
            <a:prstGeom prst="rect">
              <a:avLst/>
            </a:prstGeom>
          </p:spPr>
        </p:pic>
        <p:pic>
          <p:nvPicPr>
            <p:cNvPr id="31" name="Imagen 30">
              <a:extLst>
                <a:ext uri="{FF2B5EF4-FFF2-40B4-BE49-F238E27FC236}">
                  <a16:creationId xmlns:a16="http://schemas.microsoft.com/office/drawing/2014/main" id="{F7E93B89-71AC-2B4C-DB1A-2467C391A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87543" y="1286567"/>
              <a:ext cx="1880723" cy="1857287"/>
            </a:xfrm>
            <a:prstGeom prst="rect">
              <a:avLst/>
            </a:prstGeom>
          </p:spPr>
        </p:pic>
        <p:pic>
          <p:nvPicPr>
            <p:cNvPr id="32" name="Imagen 31">
              <a:extLst>
                <a:ext uri="{FF2B5EF4-FFF2-40B4-BE49-F238E27FC236}">
                  <a16:creationId xmlns:a16="http://schemas.microsoft.com/office/drawing/2014/main" id="{DFD32D7F-3908-FD73-F0BD-E2DBA7702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27341" y="3927068"/>
              <a:ext cx="801125" cy="1112390"/>
            </a:xfrm>
            <a:prstGeom prst="rect">
              <a:avLst/>
            </a:prstGeom>
          </p:spPr>
        </p:pic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30ABE83E-8B09-CBFD-63BC-BBBEC4DB6C1A}"/>
                </a:ext>
              </a:extLst>
            </p:cNvPr>
            <p:cNvCxnSpPr>
              <a:cxnSpLocks/>
            </p:cNvCxnSpPr>
            <p:nvPr/>
          </p:nvCxnSpPr>
          <p:spPr>
            <a:xfrm>
              <a:off x="4982609" y="933203"/>
              <a:ext cx="0" cy="5400000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58642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68712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C8DAA9-11EC-B1FA-C1D7-85FA3B351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C74D7E5-962D-929E-A936-A231B75638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55" t="21333" r="16045" b="11843"/>
          <a:stretch/>
        </p:blipFill>
        <p:spPr>
          <a:xfrm>
            <a:off x="1536568" y="892881"/>
            <a:ext cx="9386473" cy="560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259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0DD59B-941F-45AF-C3C2-7D895C24C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5649AE16-0C8E-2590-E04B-7BAE91F5D6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07" b="6838"/>
          <a:stretch/>
        </p:blipFill>
        <p:spPr>
          <a:xfrm>
            <a:off x="1970788" y="915423"/>
            <a:ext cx="8250424" cy="594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09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43CB6-4C75-B08F-5033-91DD0117E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1052F2EA-45F8-60EA-DC8A-4060ADF8A0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5" b="8316"/>
          <a:stretch/>
        </p:blipFill>
        <p:spPr>
          <a:xfrm>
            <a:off x="952107" y="1795763"/>
            <a:ext cx="10480259" cy="4679355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88A4DA8-1532-8287-2095-F722054B33CF}"/>
              </a:ext>
            </a:extLst>
          </p:cNvPr>
          <p:cNvSpPr/>
          <p:nvPr/>
        </p:nvSpPr>
        <p:spPr>
          <a:xfrm>
            <a:off x="2746323" y="41549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03"/>
              <a:gd name="adj4" fmla="val 119887"/>
              <a:gd name="adj5" fmla="val 384426"/>
              <a:gd name="adj6" fmla="val 32977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2547818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A5EA22-3009-E7CE-3099-B926ACCD6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5ECACD36-60F8-8866-FAA7-30DE63163C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5" b="7874"/>
          <a:stretch/>
        </p:blipFill>
        <p:spPr>
          <a:xfrm>
            <a:off x="970960" y="1257587"/>
            <a:ext cx="10462039" cy="5180840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0C830187-1D3E-C3E0-DA19-323A4702A4FF}"/>
              </a:ext>
            </a:extLst>
          </p:cNvPr>
          <p:cNvSpPr/>
          <p:nvPr/>
        </p:nvSpPr>
        <p:spPr>
          <a:xfrm>
            <a:off x="8478187" y="309956"/>
            <a:ext cx="914400" cy="612648"/>
          </a:xfrm>
          <a:prstGeom prst="wedgeEllipseCallout">
            <a:avLst>
              <a:gd name="adj1" fmla="val -150219"/>
              <a:gd name="adj2" fmla="val 22278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 V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567D8B10-17A3-1F9F-7A80-C74B830936A7}"/>
              </a:ext>
            </a:extLst>
          </p:cNvPr>
          <p:cNvSpPr/>
          <p:nvPr/>
        </p:nvSpPr>
        <p:spPr>
          <a:xfrm>
            <a:off x="2457455" y="27203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95351"/>
              <a:gd name="adj6" fmla="val 32625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8888283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368</TotalTime>
  <Words>477</Words>
  <Application>Microsoft Office PowerPoint</Application>
  <PresentationFormat>Panorámica</PresentationFormat>
  <Paragraphs>80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7" baseType="lpstr">
      <vt:lpstr>Arial</vt:lpstr>
      <vt:lpstr>Trebuchet MS</vt:lpstr>
      <vt:lpstr>Tema de Office</vt:lpstr>
      <vt:lpstr>PRÁCTICA 6</vt:lpstr>
      <vt:lpstr>Contenido </vt:lpstr>
      <vt:lpstr>Aprendizaje </vt:lpstr>
      <vt:lpstr>Objetivo </vt:lpstr>
      <vt:lpstr>Forma de trabajo</vt:lpstr>
      <vt:lpstr>Componentes necesarios</vt:lpstr>
      <vt:lpstr>Conexiones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132</cp:revision>
  <dcterms:created xsi:type="dcterms:W3CDTF">2017-08-15T18:33:09Z</dcterms:created>
  <dcterms:modified xsi:type="dcterms:W3CDTF">2022-08-24T19:37:21Z</dcterms:modified>
</cp:coreProperties>
</file>